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37" r:id="rId3"/>
    <p:sldId id="335" r:id="rId4"/>
    <p:sldId id="346" r:id="rId5"/>
    <p:sldId id="347" r:id="rId6"/>
    <p:sldId id="339" r:id="rId7"/>
    <p:sldId id="371" r:id="rId8"/>
    <p:sldId id="365" r:id="rId9"/>
    <p:sldId id="372" r:id="rId10"/>
    <p:sldId id="373" r:id="rId11"/>
    <p:sldId id="374" r:id="rId12"/>
    <p:sldId id="375" r:id="rId13"/>
    <p:sldId id="341" r:id="rId14"/>
    <p:sldId id="360" r:id="rId15"/>
    <p:sldId id="368" r:id="rId16"/>
    <p:sldId id="369" r:id="rId17"/>
    <p:sldId id="370" r:id="rId18"/>
    <p:sldId id="343" r:id="rId19"/>
    <p:sldId id="349" r:id="rId20"/>
    <p:sldId id="338" r:id="rId21"/>
    <p:sldId id="350" r:id="rId22"/>
    <p:sldId id="345" r:id="rId23"/>
    <p:sldId id="362" r:id="rId24"/>
    <p:sldId id="363" r:id="rId25"/>
    <p:sldId id="35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6F55C-1713-48DE-BA6A-A5F91DDCE664}" type="datetimeFigureOut">
              <a:rPr lang="en-US" smtClean="0"/>
              <a:pPr/>
              <a:t>9/15/2011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4D157-F52E-4BDE-9AA9-CDCE0F1C74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4D157-F52E-4BDE-9AA9-CDCE0F1C74F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4D157-F52E-4BDE-9AA9-CDCE0F1C74F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6491-8E5A-4347-B25C-400D13505EE3}" type="datetimeFigureOut">
              <a:rPr lang="en-US" smtClean="0"/>
              <a:pPr/>
              <a:t>9/15/2011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creativecommons.org/licenses/by/3.0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s://neuromokslai.wordpress.com/2011/09/14/vilniaus-jezuitu-gimnazija-kazkiek-apie-smegenu-tyrimus/" TargetMode="External"/><Relationship Id="rId4" Type="http://schemas.openxmlformats.org/officeDocument/2006/relationships/hyperlink" Target="http://jonaskubilius.mp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i.ieeecomputersociety.org/10.1109/TPAMI.2007.5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dx.doi.org/10.1073/pnas.070062210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dx.doi.org/10.1371/journal.pcbi.100057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dx.doi.org/10.1126/science.327.5961.13-d" TargetMode="Externa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dx.doi.org/10.1136/jnnp.71.2.25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plato.stanford.edu/entries/mental-imagery/representational-neglec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523/&#8203;JNEUROSCI.2650-07.2007" TargetMode="External"/><Relationship Id="rId5" Type="http://schemas.openxmlformats.org/officeDocument/2006/relationships/image" Target="../media/image19.jpeg"/><Relationship Id="rId4" Type="http://schemas.openxmlformats.org/officeDocument/2006/relationships/hyperlink" Target="http://www.worldcat.org/oclc/12313889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jneurosci.org/content/29/28/8960.abstra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db.com/title/tt0133093/quotes?qt032425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dx.doi.org/10.1038/nn.279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x.doi.org/10.1038/441271a" TargetMode="Externa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73/pnas.0505210102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dx.doi.org/10.1016/j.cub.2011.03.01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bc.co.uk/news/entertainment-arts-1366153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038/nn.211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7/h0040525" TargetMode="External"/><Relationship Id="rId2" Type="http://schemas.openxmlformats.org/officeDocument/2006/relationships/hyperlink" Target="http://www.youtube.com/watch?v=ZVitUDBxtDs&amp;feature=player_detailpage#t=116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dusimtaidevyni.livejournal.com/67524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mazon.com/Michel-Montaigne-Complete-Penguin-Classics/dp/014044604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chaelbach.de/ot/mot_adaptSpiral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commons.wikimedia.org/wiki/File:Human-brain-soul-of-man-p113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038/370057a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jneurosci.org/content/31/31/1130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jneurosci.org/content/17/11/4302.ful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dx.doi.org/10.1126/science.109311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en.wikipedia.org/wiki/File:Magritte_TheSonOfMan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ller-mccune.com/culture/triumph-of-the-cyborg-composer-8507/" TargetMode="External"/><Relationship Id="rId2" Type="http://schemas.openxmlformats.org/officeDocument/2006/relationships/hyperlink" Target="http://www.idsia.ch/~juergen/beauty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dsia.ch/~juerge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7784" y="980728"/>
            <a:ext cx="5830416" cy="4248471"/>
          </a:xfrm>
        </p:spPr>
        <p:txBody>
          <a:bodyPr>
            <a:normAutofit/>
          </a:bodyPr>
          <a:lstStyle/>
          <a:p>
            <a:pPr algn="l"/>
            <a:r>
              <a:rPr lang="lt-LT" b="1" dirty="0" smtClean="0"/>
              <a:t>kažkiek apie</a:t>
            </a:r>
            <a:br>
              <a:rPr lang="lt-LT" b="1" dirty="0" smtClean="0"/>
            </a:br>
            <a:r>
              <a:rPr lang="lt-LT" b="1" dirty="0" smtClean="0">
                <a:solidFill>
                  <a:schemeClr val="accent4"/>
                </a:solidFill>
              </a:rPr>
              <a:t>smegenų tyrimus</a:t>
            </a:r>
            <a:endParaRPr lang="en-US" b="1" dirty="0">
              <a:solidFill>
                <a:schemeClr val="accent4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358082" y="6286520"/>
            <a:ext cx="1214446" cy="500066"/>
            <a:chOff x="7045696" y="6215082"/>
            <a:chExt cx="1214446" cy="500066"/>
          </a:xfrm>
        </p:grpSpPr>
        <p:pic>
          <p:nvPicPr>
            <p:cNvPr id="1026" name="Picture 2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15206" y="6215082"/>
              <a:ext cx="83820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7045696" y="6500834"/>
              <a:ext cx="1214446" cy="2143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lt-LT" sz="800" b="0" i="1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tint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imkiet mani i dalikities</a:t>
              </a:r>
              <a:endPara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" name="Subtitle 2"/>
          <p:cNvSpPr txBox="1">
            <a:spLocks/>
          </p:cNvSpPr>
          <p:nvPr/>
        </p:nvSpPr>
        <p:spPr>
          <a:xfrm>
            <a:off x="714348" y="6315092"/>
            <a:ext cx="6737972" cy="400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jonas kubilius | vilniaus jėzuitų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gimnazija 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| rugsėjo 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16, 2011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| </a:t>
            </a: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jonaskubilius.mp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0" name="Picture 2" descr="QR cod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9592" y="2492896"/>
            <a:ext cx="1296144" cy="12961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35696" y="1628800"/>
            <a:ext cx="3312368" cy="33843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hmax: architektūra</a:t>
            </a:r>
            <a:endParaRPr lang="en-US" b="1" dirty="0"/>
          </a:p>
        </p:txBody>
      </p:sp>
      <p:pic>
        <p:nvPicPr>
          <p:cNvPr id="9" name="Content Placeholder 8" descr="hmax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7704" y="1700808"/>
            <a:ext cx="3226272" cy="3240360"/>
          </a:xfr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635896" y="4365104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paveikslėlyje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nustatomi kraštai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3254" y="3702782"/>
            <a:ext cx="1928826" cy="1000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šiek tiek vietos invariantiškumo (nesvarbu, kurioje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vietoje yra objektas)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3254" y="2910694"/>
            <a:ext cx="1928826" cy="857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</a:t>
            </a:r>
            <a:r>
              <a:rPr kumimoji="0" lang="lt-LT" sz="1400" b="0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nustatomos sudėtingesnės savybės (du kraštai)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3254" y="2334630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 vietos invariantiškumas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3254" y="1691118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 atmintyje saugomi „prototipai“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628800"/>
            <a:ext cx="3741812" cy="4850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3131840" y="6237312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Serre et al., </a:t>
            </a: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TPAMI </a:t>
            </a: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(2007)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regos modelis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Serre et al., </a:t>
            </a: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PNAS</a:t>
            </a: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(2007)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2844" y="1785926"/>
            <a:ext cx="4429156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paveikslėlis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rodomas 20 ms</a:t>
            </a:r>
            <a:endParaRPr kumimoji="0" lang="lt-LT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užduotis: ar paveikslėlyje yra gyvūnas?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14942" y="5715016"/>
            <a:ext cx="3786214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šiuo atveju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kompiuteris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prilygsta žmogui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3841" r="48910" b="50000"/>
          <a:stretch>
            <a:fillRect/>
          </a:stretch>
        </p:blipFill>
        <p:spPr bwMode="auto">
          <a:xfrm>
            <a:off x="5214942" y="2214554"/>
            <a:ext cx="3714776" cy="346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 r="52539"/>
          <a:stretch>
            <a:fillRect/>
          </a:stretch>
        </p:blipFill>
        <p:spPr bwMode="auto">
          <a:xfrm>
            <a:off x="142844" y="2428868"/>
            <a:ext cx="4929222" cy="326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geriausias regos </a:t>
            </a:r>
            <a:r>
              <a:rPr lang="lt-LT" b="1" dirty="0" smtClean="0"/>
              <a:t>modelis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64088" y="6286520"/>
            <a:ext cx="335131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Pinto et al., </a:t>
            </a: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PLoS Computational Biology </a:t>
            </a: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(2009)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99792" y="5589240"/>
            <a:ext cx="4429156" cy="786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2. ir surandam geriausią modelį (</a:t>
            </a:r>
            <a:r>
              <a:rPr lang="lt-LT" sz="1600" i="1" dirty="0" smtClean="0"/>
              <a:t>brute force</a:t>
            </a:r>
            <a:r>
              <a:rPr lang="lt-LT" sz="1600" dirty="0" smtClean="0"/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 tas modelis geresnis už visus kitus!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8130" name="Picture 2" descr="http://www.ploscompbiol.org/article/fetchObject.action?uri=info%3Adoi%2F10.1371%2Fjournal.pcbi.1000579.g007&amp;representation=PNG_L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484784"/>
            <a:ext cx="5941169" cy="4117501"/>
          </a:xfrm>
          <a:prstGeom prst="rect">
            <a:avLst/>
          </a:prstGeom>
          <a:noFill/>
        </p:spPr>
      </p:pic>
      <p:pic>
        <p:nvPicPr>
          <p:cNvPr id="48132" name="Picture 4" descr="Figu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5013176"/>
            <a:ext cx="1363467" cy="1224135"/>
          </a:xfrm>
          <a:prstGeom prst="rect">
            <a:avLst/>
          </a:prstGeom>
          <a:noFill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95536" y="6237312"/>
            <a:ext cx="201622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Editor's Choice, </a:t>
            </a: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Science</a:t>
            </a: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 (2010)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4274" name="Picture 2" descr="http://www.ploscompbiol.org/article/fetchObject.action?uri=info%3Adoi%2F10.1371%2Fjournal.pcbi.1000579.g002&amp;representation=PNG_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1412776"/>
            <a:ext cx="1951777" cy="2808312"/>
          </a:xfrm>
          <a:prstGeom prst="rect">
            <a:avLst/>
          </a:prstGeom>
          <a:noFill/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23528" y="4149080"/>
            <a:ext cx="216024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1. imam hierarchinių modelių šeimą ir daug vaizdo plokščių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veidai (prosopagnozija)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851920" y="6021288"/>
            <a:ext cx="4649170" cy="479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lt-LT" sz="1000" dirty="0" smtClean="0"/>
              <a:t> </a:t>
            </a:r>
            <a:r>
              <a:rPr lang="en-US" sz="1000" dirty="0" err="1" smtClean="0"/>
              <a:t>modifi</a:t>
            </a:r>
            <a:r>
              <a:rPr lang="lt-LT" sz="1000" dirty="0" smtClean="0"/>
              <a:t>kuota </a:t>
            </a:r>
            <a:r>
              <a:rPr lang="en-US" sz="1000" dirty="0" smtClean="0"/>
              <a:t>N. </a:t>
            </a:r>
            <a:r>
              <a:rPr lang="en-US" sz="1000" dirty="0" err="1" smtClean="0"/>
              <a:t>Kanwisher</a:t>
            </a:r>
            <a:r>
              <a:rPr lang="en-US" sz="1000" dirty="0" smtClean="0"/>
              <a:t> </a:t>
            </a:r>
            <a:r>
              <a:rPr lang="lt-LT" sz="1000" dirty="0" smtClean="0"/>
              <a:t>iš</a:t>
            </a:r>
          </a:p>
          <a:p>
            <a:pPr marL="342900" lvl="0" indent="-342900" algn="r">
              <a:spcBef>
                <a:spcPct val="20000"/>
              </a:spcBef>
              <a:defRPr/>
            </a:pPr>
            <a:r>
              <a:rPr lang="en-US" sz="1000" dirty="0" smtClean="0">
                <a:hlinkClick r:id="rId2"/>
              </a:rPr>
              <a:t>Wada &amp; Yamamoto, </a:t>
            </a:r>
            <a:r>
              <a:rPr lang="en-US" sz="1000" i="1" dirty="0" smtClean="0">
                <a:hlinkClick r:id="rId2"/>
              </a:rPr>
              <a:t>Journal of Neurology</a:t>
            </a:r>
            <a:r>
              <a:rPr lang="lt-LT" sz="1000" i="1" dirty="0" smtClean="0">
                <a:hlinkClick r:id="rId2"/>
              </a:rPr>
              <a:t>, Neurosurgery, &amp; Psychiatry </a:t>
            </a:r>
            <a:r>
              <a:rPr lang="en-US" sz="1000" dirty="0" smtClean="0">
                <a:hlinkClick r:id="rId2"/>
              </a:rPr>
              <a:t>(2001)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1560" y="2348880"/>
            <a:ext cx="30243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veidų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neatpažįstantis pacientas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6626" name="Picture 2" descr="W:\qbilius\Documents\Destymas\NMA\2009\NMA\Proso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883" y="2708920"/>
            <a:ext cx="7954234" cy="2308522"/>
          </a:xfrm>
          <a:prstGeom prst="rect">
            <a:avLst/>
          </a:prstGeom>
          <a:noFill/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83568" y="5013176"/>
            <a:ext cx="3024336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Nancy Kanwisher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neuropsichologiniai sutrikimai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835696" y="5805264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Stanford Encyclopedia of Philosophy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83768" y="5157192"/>
            <a:ext cx="1744722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paciento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piešinys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(trūksta kairės)</a:t>
            </a:r>
            <a:endParaRPr kumimoji="0" lang="lt-LT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 b="43168"/>
          <a:stretch>
            <a:fillRect/>
          </a:stretch>
        </p:blipFill>
        <p:spPr bwMode="auto">
          <a:xfrm>
            <a:off x="467544" y="1700808"/>
            <a:ext cx="375750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635896" y="6237312"/>
            <a:ext cx="4752528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Daugiau apie tokius sutrikimus:</a:t>
            </a:r>
          </a:p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Oliver Sacks. The man who mistook his wife for a hat and other clinical tales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82" name="Picture 2" descr="F1.large.jpg (1693×1800)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056" y="1700808"/>
            <a:ext cx="3250921" cy="3456384"/>
          </a:xfrm>
          <a:prstGeom prst="rect">
            <a:avLst/>
          </a:prstGeom>
          <a:noFill/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364088" y="5805264"/>
            <a:ext cx="302433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6"/>
              </a:rPr>
              <a:t>Dilks et al., </a:t>
            </a: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6"/>
              </a:rPr>
              <a:t>Journal of Neuroscience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6"/>
              </a:rPr>
              <a:t>(2007)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5536" y="1340768"/>
            <a:ext cx="1944216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kairės ignoravimas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076056" y="1340768"/>
            <a:ext cx="2448272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cortical</a:t>
            </a:r>
            <a:r>
              <a:rPr kumimoji="0" lang="lt-LT" sz="1600" b="1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reorganization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660232" y="5160612"/>
            <a:ext cx="1744722" cy="71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paciento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piešinys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lt-LT" sz="1600" dirty="0" smtClean="0"/>
              <a:t>(ištempimas)</a:t>
            </a:r>
            <a:endParaRPr lang="lt-LT" sz="16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lt-LT" sz="1600" b="0" i="0" u="none" strike="noStrike" kern="1200" cap="none" spc="0" normalizeH="0" baseline="0" noProof="0" dirty="0" smtClean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akloji dėmė</a:t>
            </a:r>
            <a:endParaRPr lang="en-US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71600" y="2996952"/>
            <a:ext cx="720080" cy="9361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+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711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3573016"/>
            <a:ext cx="382168" cy="496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akloji dėmė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92080" y="6215082"/>
            <a:ext cx="320901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en-US" sz="1000" dirty="0" err="1" smtClean="0">
                <a:hlinkClick r:id="rId2"/>
              </a:rPr>
              <a:t>Dilks</a:t>
            </a:r>
            <a:r>
              <a:rPr lang="en-US" sz="1000" dirty="0" smtClean="0">
                <a:hlinkClick r:id="rId2"/>
              </a:rPr>
              <a:t> et al., </a:t>
            </a:r>
            <a:r>
              <a:rPr lang="en-US" sz="1000" i="1" dirty="0" smtClean="0">
                <a:hlinkClick r:id="rId2"/>
              </a:rPr>
              <a:t>Journal of Neuroscience </a:t>
            </a:r>
            <a:r>
              <a:rPr lang="en-US" sz="1000" dirty="0" smtClean="0">
                <a:hlinkClick r:id="rId2"/>
              </a:rPr>
              <a:t>(2009)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1560" y="4941168"/>
            <a:ext cx="792088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jei šalia aklosios dėmės rodytume kvadratėlius, jie atrodytų kaip stačiakampiai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7106" name="Picture 2" descr="http://www.jneurosci.org/content/29/28/8960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204864"/>
            <a:ext cx="2921269" cy="1861498"/>
          </a:xfrm>
          <a:prstGeom prst="rect">
            <a:avLst/>
          </a:prstGeom>
          <a:noFill/>
        </p:spPr>
      </p:pic>
      <p:pic>
        <p:nvPicPr>
          <p:cNvPr id="47110" name="Picture 6" descr="F2.large.jpg (1280×852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1557243"/>
            <a:ext cx="4824536" cy="32113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moralas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412776"/>
            <a:ext cx="6552728" cy="48965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chemeClr val="accent4"/>
                </a:solidFill>
              </a:rPr>
              <a:t>Spoon boy</a:t>
            </a:r>
            <a:r>
              <a:rPr lang="en-US" sz="2400" dirty="0" smtClean="0"/>
              <a:t> Do not try and bend the spoon. That's impossible. Instead... only try to realize the truth.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accent4"/>
                </a:solidFill>
              </a:rPr>
              <a:t>Neo</a:t>
            </a:r>
            <a:r>
              <a:rPr lang="en-US" sz="2400" dirty="0" smtClean="0"/>
              <a:t> What truth?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accent4"/>
                </a:solidFill>
              </a:rPr>
              <a:t>Spoon boy</a:t>
            </a:r>
            <a:r>
              <a:rPr lang="en-US" sz="2400" dirty="0" smtClean="0"/>
              <a:t> There is no spoon.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accent4"/>
                </a:solidFill>
              </a:rPr>
              <a:t>Neo</a:t>
            </a:r>
            <a:r>
              <a:rPr lang="en-US" sz="2400" dirty="0" smtClean="0"/>
              <a:t> There is no spoon?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accent4"/>
                </a:solidFill>
              </a:rPr>
              <a:t>Spoon boy</a:t>
            </a:r>
            <a:r>
              <a:rPr lang="en-US" sz="2400" dirty="0" smtClean="0"/>
              <a:t> Then you'll see, that it is not the spoon that bends, it is only yourself.</a:t>
            </a:r>
            <a:endParaRPr lang="lt-LT" sz="2400" dirty="0" smtClean="0"/>
          </a:p>
          <a:p>
            <a:pPr algn="r">
              <a:buNone/>
            </a:pPr>
            <a:endParaRPr lang="lt-LT" sz="2400" dirty="0" smtClean="0"/>
          </a:p>
          <a:p>
            <a:pPr algn="r">
              <a:buNone/>
            </a:pPr>
            <a:r>
              <a:rPr lang="lt-LT" sz="1600" dirty="0" smtClean="0"/>
              <a:t>- </a:t>
            </a:r>
            <a:r>
              <a:rPr lang="en-US" sz="1600" i="1" dirty="0" smtClean="0">
                <a:hlinkClick r:id="rId2"/>
              </a:rPr>
              <a:t>The Matrix</a:t>
            </a:r>
            <a:r>
              <a:rPr lang="en-US" sz="1600" dirty="0" smtClean="0">
                <a:hlinkClick r:id="rId2"/>
              </a:rPr>
              <a:t> (1999)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kai atgaunama rega...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24128" y="6215082"/>
            <a:ext cx="277696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fr-FR" sz="1000" dirty="0" err="1" smtClean="0">
                <a:hlinkClick r:id="rId2"/>
              </a:rPr>
              <a:t>Held</a:t>
            </a:r>
            <a:r>
              <a:rPr lang="fr-FR" sz="1000" dirty="0" smtClean="0">
                <a:hlinkClick r:id="rId2"/>
              </a:rPr>
              <a:t> et al., </a:t>
            </a:r>
            <a:r>
              <a:rPr lang="fr-FR" sz="1000" i="1" dirty="0" smtClean="0">
                <a:hlinkClick r:id="rId2"/>
              </a:rPr>
              <a:t>Nature Neuroscience </a:t>
            </a:r>
            <a:r>
              <a:rPr lang="fr-FR" sz="1000" dirty="0" smtClean="0">
                <a:hlinkClick r:id="rId2"/>
              </a:rPr>
              <a:t>(2011)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7650" name="Picture 2" descr="Stimuli and testing procedure.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772816"/>
            <a:ext cx="4095796" cy="1368152"/>
          </a:xfrm>
          <a:prstGeom prst="rect">
            <a:avLst/>
          </a:prstGeom>
          <a:noFill/>
        </p:spPr>
      </p:pic>
      <p:pic>
        <p:nvPicPr>
          <p:cNvPr id="27652" name="Picture 4" descr="Intra- and inter-modal matching results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3429000"/>
            <a:ext cx="7898824" cy="1745089"/>
          </a:xfrm>
          <a:prstGeom prst="rect">
            <a:avLst/>
          </a:prstGeom>
          <a:noFill/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932040" y="1772816"/>
            <a:ext cx="3744416" cy="1440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lt-LT" sz="1600" dirty="0" smtClean="0"/>
              <a:t>Molyneux klausimas:</a:t>
            </a:r>
          </a:p>
          <a:p>
            <a:pPr lvl="0">
              <a:spcBef>
                <a:spcPct val="20000"/>
              </a:spcBef>
              <a:defRPr/>
            </a:pPr>
            <a:r>
              <a:rPr lang="lt-LT" sz="1600" dirty="0" smtClean="0"/>
              <a:t>ar aklas nuo gimimo žmogus, kuris sugeba atskirti ir pavadinti kubą ir rutulį juos liesdamas, sugebėtų tuos daiktus atskirti ir pavadinti atgavęs regą?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55576" y="5301208"/>
            <a:ext cx="4320480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lt-LT" sz="1600" dirty="0" smtClean="0"/>
              <a:t>atsakymas: nesugebėtų, bet netrukus išmoktų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24128" y="6453336"/>
            <a:ext cx="277696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Apie Project</a:t>
            </a:r>
            <a:r>
              <a:rPr kumimoji="0" lang="lt-LT" sz="10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 Prakash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skausmo reguliavimas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39648"/>
          <a:stretch>
            <a:fillRect/>
          </a:stretch>
        </p:blipFill>
        <p:spPr bwMode="auto">
          <a:xfrm>
            <a:off x="4499992" y="1628800"/>
            <a:ext cx="3010085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356720" y="1628800"/>
            <a:ext cx="3286148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dalyviai mato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aktyvumą su skausmu siejamoje srityje rACC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56720" y="2271742"/>
            <a:ext cx="2990136" cy="6400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duodama komanda sumažinti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arba padidinti aktyvumą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22520" y="4928058"/>
            <a:ext cx="2428892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 </a:t>
            </a:r>
            <a:r>
              <a:rPr lang="lt-LT" sz="1600" dirty="0" smtClean="0"/>
              <a:t>skausmo </a:t>
            </a:r>
            <a:r>
              <a:rPr lang="lt-LT" sz="1600" dirty="0" smtClean="0"/>
              <a:t>stiprumas</a:t>
            </a:r>
            <a:r>
              <a:rPr lang="lt-LT" sz="1600" dirty="0" smtClean="0"/>
              <a:t> keičiasi atitinkamai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394528" y="2983842"/>
            <a:ext cx="2808312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3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dalyviai mokosi tai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atlikti: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iš pradžių skirtumas menkas,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bet paskui jie išmoksta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715008" y="6357958"/>
            <a:ext cx="271464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deCharms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 et al., </a:t>
            </a:r>
            <a:r>
              <a:rPr kumimoji="0" lang="fr-FR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PNAS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 (2005)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130832" y="3343882"/>
            <a:ext cx="1296144" cy="14401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554768" y="3199866"/>
            <a:ext cx="2952328" cy="57606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57488" y="2643182"/>
            <a:ext cx="3214710" cy="1928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sz="3200" dirty="0" smtClean="0"/>
              <a:t>smegenų tyrimai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00232" y="1357298"/>
            <a:ext cx="2500330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eksperimentinė psichologija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9322" y="4357694"/>
            <a:ext cx="1928826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dirbtinis intelektas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4282" y="4214818"/>
            <a:ext cx="2786082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neurofiziologija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2500306"/>
            <a:ext cx="2357454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kognityviniai neuromokslai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57554" y="4786322"/>
            <a:ext cx="1928826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proto filosofija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57950" y="2571744"/>
            <a:ext cx="1928826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medicina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14876" y="1214422"/>
            <a:ext cx="3071834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neuropsichologija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politinės pažiūros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56176" y="6215082"/>
            <a:ext cx="234491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lt-LT" sz="1000" dirty="0" smtClean="0">
                <a:hlinkClick r:id="rId2"/>
              </a:rPr>
              <a:t>Kanai </a:t>
            </a:r>
            <a:r>
              <a:rPr lang="en-US" sz="1000" dirty="0" smtClean="0">
                <a:hlinkClick r:id="rId2"/>
              </a:rPr>
              <a:t>et </a:t>
            </a:r>
            <a:r>
              <a:rPr lang="en-US" sz="1000" dirty="0">
                <a:hlinkClick r:id="rId2"/>
              </a:rPr>
              <a:t>al., </a:t>
            </a:r>
            <a:r>
              <a:rPr lang="lt-LT" sz="1000" i="1" dirty="0" smtClean="0">
                <a:hlinkClick r:id="rId2"/>
              </a:rPr>
              <a:t>Current Biology</a:t>
            </a:r>
            <a:r>
              <a:rPr lang="en-US" sz="1000" dirty="0" smtClean="0">
                <a:hlinkClick r:id="rId2"/>
              </a:rPr>
              <a:t> </a:t>
            </a:r>
            <a:r>
              <a:rPr lang="en-US" sz="1000" dirty="0">
                <a:hlinkClick r:id="rId2"/>
              </a:rPr>
              <a:t>(</a:t>
            </a:r>
            <a:r>
              <a:rPr lang="en-US" sz="1000" dirty="0" smtClean="0">
                <a:hlinkClick r:id="rId2"/>
              </a:rPr>
              <a:t>20</a:t>
            </a:r>
            <a:r>
              <a:rPr lang="lt-LT" sz="1000" dirty="0" smtClean="0">
                <a:hlinkClick r:id="rId2"/>
              </a:rPr>
              <a:t>11</a:t>
            </a:r>
            <a:r>
              <a:rPr lang="en-US" sz="1000" dirty="0" smtClean="0">
                <a:hlinkClick r:id="rId2"/>
              </a:rPr>
              <a:t>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932040" y="2636912"/>
            <a:ext cx="3744416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jūsų politines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pažiūras galima nustatyti 71,6% tikslumu išmatavus jūsų </a:t>
            </a:r>
            <a:r>
              <a:rPr kumimoji="0" lang="lt-LT" sz="16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anterior cingulate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 </a:t>
            </a:r>
            <a:r>
              <a:rPr kumimoji="0" lang="lt-LT" sz="16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dešiniosios amygdalos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dydį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4578" name="Picture 2" descr="http://www.sciencedirect.com/cache/MiamiImageURL/1-s2.0-S0960982211002892-gr1.jpg/0?wchp=dGLzVBA-zSkWz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556792"/>
            <a:ext cx="3875924" cy="4176464"/>
          </a:xfrm>
          <a:prstGeom prst="rect">
            <a:avLst/>
          </a:prstGeom>
          <a:noFill/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747366" y="6453336"/>
            <a:ext cx="371306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lt-LT" sz="1000" dirty="0" smtClean="0">
                <a:hlinkClick r:id="rId4"/>
              </a:rPr>
              <a:t>Kaip Colin Firth tapo šito straipsnio bendraautoriu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laisva valia</a:t>
            </a:r>
            <a:endParaRPr lang="en-US" b="1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t="57769"/>
          <a:stretch>
            <a:fillRect/>
          </a:stretch>
        </p:blipFill>
        <p:spPr bwMode="auto">
          <a:xfrm>
            <a:off x="214283" y="2000240"/>
            <a:ext cx="4889102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 b="41833"/>
          <a:stretch>
            <a:fillRect/>
          </a:stretch>
        </p:blipFill>
        <p:spPr bwMode="auto">
          <a:xfrm>
            <a:off x="5308674" y="2000240"/>
            <a:ext cx="354960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500694" y="6215082"/>
            <a:ext cx="271464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Soon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 et al., </a:t>
            </a:r>
            <a:r>
              <a:rPr kumimoji="0" lang="fr-FR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Nature Neuroscience </a:t>
            </a:r>
            <a:r>
              <a:rPr kumimoji="0" lang="fr-FR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(2008)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42844" y="1643050"/>
            <a:ext cx="6215106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užduotis: pasirinkite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ir išsyk spustelkite vieną iš dviejų mygtukų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2844" y="5572140"/>
            <a:ext cx="5000660" cy="99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kai kuriose smegenų srityse informacija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apie būsimą sprendimą yra net iki 10 s (8-1+3) iki sąmoningo sprendimo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214942" y="5572140"/>
            <a:ext cx="1214446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kitose –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paklusnumas: milgramo experimentas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19256" cy="468052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endParaRPr lang="lt-LT" sz="2400" dirty="0" smtClean="0">
              <a:hlinkClick r:id="rId2"/>
            </a:endParaRPr>
          </a:p>
          <a:p>
            <a:pPr marL="514350" indent="-514350">
              <a:buNone/>
            </a:pPr>
            <a:r>
              <a:rPr lang="lt-LT" sz="2400" dirty="0" smtClean="0">
                <a:hlinkClick r:id="rId2"/>
              </a:rPr>
              <a:t>ištrauka iš Milgramo filmo apie šį eksperimentą</a:t>
            </a:r>
            <a:endParaRPr lang="lt-LT" sz="2400" dirty="0" smtClean="0"/>
          </a:p>
          <a:p>
            <a:pPr marL="514350" indent="-514350">
              <a:buNone/>
            </a:pPr>
            <a:endParaRPr lang="lt-LT" sz="2400" dirty="0" smtClean="0"/>
          </a:p>
          <a:p>
            <a:pPr marL="514350" indent="-514350">
              <a:buNone/>
            </a:pPr>
            <a:r>
              <a:rPr lang="lt-LT" sz="2400" dirty="0" smtClean="0"/>
              <a:t>mokytojas (tikras dalyvis) ir mokinys (aktorius)</a:t>
            </a:r>
            <a:endParaRPr lang="lt-LT" sz="2400" dirty="0" smtClean="0"/>
          </a:p>
          <a:p>
            <a:pPr marL="514350" indent="-514350">
              <a:buNone/>
            </a:pPr>
            <a:r>
              <a:rPr lang="lt-LT" sz="2400" dirty="0" smtClean="0"/>
              <a:t>mokoma naudojant elektros iškrovą</a:t>
            </a:r>
          </a:p>
          <a:p>
            <a:pPr marL="514350" indent="-514350">
              <a:buNone/>
            </a:pPr>
            <a:r>
              <a:rPr lang="lt-LT" sz="2400" dirty="0" smtClean="0"/>
              <a:t>pradedama </a:t>
            </a:r>
            <a:r>
              <a:rPr lang="lt-LT" sz="2400" dirty="0" smtClean="0"/>
              <a:t>nuo </a:t>
            </a:r>
            <a:r>
              <a:rPr lang="lt-LT" sz="2400" i="1" dirty="0" smtClean="0"/>
              <a:t>lengvo šoko</a:t>
            </a:r>
            <a:r>
              <a:rPr lang="lt-LT" sz="2400" dirty="0" smtClean="0"/>
              <a:t>, už kiekvieną neteisingą atsakymą įtampa keliama iki </a:t>
            </a:r>
            <a:r>
              <a:rPr lang="lt-LT" sz="2400" i="1" dirty="0" smtClean="0"/>
              <a:t>pavojinga: stiprus šokas</a:t>
            </a:r>
            <a:endParaRPr lang="lt-LT" sz="2400" dirty="0" smtClean="0"/>
          </a:p>
          <a:p>
            <a:pPr marL="514350" indent="-514350">
              <a:buNone/>
            </a:pPr>
            <a:endParaRPr lang="lt-LT" sz="2400" dirty="0" smtClean="0"/>
          </a:p>
          <a:p>
            <a:pPr marL="514350" indent="-514350">
              <a:buNone/>
            </a:pPr>
            <a:r>
              <a:rPr lang="lt-LT" sz="2400" dirty="0" smtClean="0"/>
              <a:t>65</a:t>
            </a:r>
            <a:r>
              <a:rPr lang="lt-LT" sz="2400" dirty="0" smtClean="0"/>
              <a:t>% </a:t>
            </a:r>
            <a:r>
              <a:rPr lang="lt-LT" sz="2400" dirty="0" smtClean="0"/>
              <a:t>mokytojų naudojo aukščiausią įtampą</a:t>
            </a:r>
            <a:endParaRPr lang="lt-LT" sz="240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56176" y="1628800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lang="lt-LT" sz="1400" i="1" dirty="0" smtClean="0"/>
              <a:t>stanley milgram, 1963</a:t>
            </a: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779912" y="6237312"/>
            <a:ext cx="495145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Milgram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, </a:t>
            </a:r>
            <a:r>
              <a:rPr kumimoji="0" lang="en-US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The Journal of Abnormal and Social Psychology </a:t>
            </a:r>
            <a:r>
              <a:rPr kumimoji="0" lang="en-US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(1963)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paklusnumas: </a:t>
            </a:r>
            <a:r>
              <a:rPr lang="lt-LT" b="1" dirty="0" smtClean="0"/>
              <a:t>moralas (1)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16216" y="63093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209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 descr="http://pics.livejournal.com/dusimtaidevyni/pic/002bphga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t="16380" b="29441"/>
          <a:stretch>
            <a:fillRect/>
          </a:stretch>
        </p:blipFill>
        <p:spPr bwMode="auto">
          <a:xfrm>
            <a:off x="468313" y="2514889"/>
            <a:ext cx="8218487" cy="3339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70186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paklusnumas: moralas </a:t>
            </a:r>
            <a:r>
              <a:rPr lang="lt-LT" b="1" dirty="0" smtClean="0"/>
              <a:t>(2)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364296" y="2924944"/>
            <a:ext cx="4425752" cy="2520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Kings </a:t>
            </a:r>
            <a:r>
              <a:rPr lang="en-US" sz="2400" dirty="0" smtClean="0"/>
              <a:t>and philosophers shit: and so do </a:t>
            </a:r>
            <a:r>
              <a:rPr lang="en-US" sz="2400" dirty="0" smtClean="0"/>
              <a:t>ladies.</a:t>
            </a:r>
            <a:endParaRPr lang="lt-LT" sz="2400" dirty="0" smtClean="0"/>
          </a:p>
          <a:p>
            <a:pPr marL="0" indent="0">
              <a:buNone/>
            </a:pPr>
            <a:endParaRPr lang="lt-LT" sz="2400" dirty="0" smtClean="0"/>
          </a:p>
          <a:p>
            <a:pPr marL="0" indent="0" algn="r">
              <a:buNone/>
            </a:pPr>
            <a:r>
              <a:rPr lang="lt-LT" sz="1600" i="1" dirty="0" smtClean="0"/>
              <a:t>- </a:t>
            </a:r>
            <a:r>
              <a:rPr lang="en-US" sz="1600" i="1" dirty="0" smtClean="0">
                <a:hlinkClick r:id="rId2"/>
              </a:rPr>
              <a:t>M</a:t>
            </a:r>
            <a:r>
              <a:rPr lang="en-US" sz="1600" i="1" dirty="0" smtClean="0">
                <a:hlinkClick r:id="rId2"/>
              </a:rPr>
              <a:t>. </a:t>
            </a:r>
            <a:r>
              <a:rPr lang="lt-LT" sz="1600" i="1" dirty="0" smtClean="0">
                <a:hlinkClick r:id="rId2"/>
              </a:rPr>
              <a:t>de </a:t>
            </a:r>
            <a:r>
              <a:rPr lang="en-US" sz="1600" i="1" dirty="0" smtClean="0">
                <a:hlinkClick r:id="rId2"/>
              </a:rPr>
              <a:t>Montaigne</a:t>
            </a:r>
            <a:r>
              <a:rPr lang="en-US" sz="1600" i="1" dirty="0" smtClean="0">
                <a:hlinkClick r:id="rId2"/>
              </a:rPr>
              <a:t>, Book III: </a:t>
            </a:r>
            <a:r>
              <a:rPr lang="en-US" sz="1600" i="1" dirty="0" smtClean="0">
                <a:hlinkClick r:id="rId2"/>
              </a:rPr>
              <a:t>13</a:t>
            </a:r>
            <a:endParaRPr lang="lt-LT" sz="1600" i="1" dirty="0" smtClean="0">
              <a:hlinkClick r:id="rId2"/>
            </a:endParaRPr>
          </a:p>
          <a:p>
            <a:pPr marL="0" indent="0" algn="r">
              <a:buNone/>
            </a:pPr>
            <a:r>
              <a:rPr lang="en-US" sz="1600" i="1" dirty="0" smtClean="0">
                <a:hlinkClick r:id="rId2"/>
              </a:rPr>
              <a:t>(On </a:t>
            </a:r>
            <a:r>
              <a:rPr lang="en-US" sz="1600" i="1" dirty="0" smtClean="0">
                <a:hlinkClick r:id="rId2"/>
              </a:rPr>
              <a:t>experience)</a:t>
            </a:r>
            <a:endParaRPr lang="lt-LT" sz="16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spiral aftereffect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672" y="2420888"/>
            <a:ext cx="4972056" cy="1758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2400" dirty="0" smtClean="0"/>
              <a:t>žiūrėkite 20 sekundžių į besisukančios spiralės centrą iki kol duosiu ženklą</a:t>
            </a: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lt-LT" sz="1000" dirty="0" smtClean="0"/>
              <a:t>demo: </a:t>
            </a:r>
            <a:r>
              <a:rPr lang="en-US" sz="1000" dirty="0" smtClean="0">
                <a:hlinkClick r:id="rId2"/>
              </a:rPr>
              <a:t>Michael Bach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kodėl neuromokslai?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2160" y="63093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wikimedia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 descr="LietuvaMiestams.png (2886×2202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060848"/>
            <a:ext cx="3533297" cy="2695884"/>
          </a:xfrm>
          <a:prstGeom prst="rect">
            <a:avLst/>
          </a:prstGeom>
          <a:noFill/>
        </p:spPr>
      </p:pic>
      <p:pic>
        <p:nvPicPr>
          <p:cNvPr id="922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 rot="381938">
            <a:off x="539552" y="1951584"/>
            <a:ext cx="3380953" cy="2809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475656" y="5159472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jonas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940152" y="5157192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lietuva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geometrijos modulis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115616" y="1916832"/>
            <a:ext cx="2052228" cy="136815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xtBox 5"/>
          <p:cNvSpPr txBox="1"/>
          <p:nvPr/>
        </p:nvSpPr>
        <p:spPr>
          <a:xfrm>
            <a:off x="1043608" y="364502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b="1" dirty="0" smtClean="0"/>
              <a:t>suaugusieji</a:t>
            </a:r>
            <a:endParaRPr lang="nl-BE" b="1" dirty="0"/>
          </a:p>
        </p:txBody>
      </p:sp>
      <p:sp>
        <p:nvSpPr>
          <p:cNvPr id="7" name="Rectangle 6"/>
          <p:cNvSpPr/>
          <p:nvPr/>
        </p:nvSpPr>
        <p:spPr>
          <a:xfrm>
            <a:off x="1115616" y="4293096"/>
            <a:ext cx="2052228" cy="136815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tangle 7"/>
          <p:cNvSpPr/>
          <p:nvPr/>
        </p:nvSpPr>
        <p:spPr>
          <a:xfrm>
            <a:off x="5796136" y="1916832"/>
            <a:ext cx="2052228" cy="136815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tangle 8"/>
          <p:cNvSpPr/>
          <p:nvPr/>
        </p:nvSpPr>
        <p:spPr>
          <a:xfrm>
            <a:off x="5796136" y="4293096"/>
            <a:ext cx="2052228" cy="136815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xtBox 9"/>
          <p:cNvSpPr txBox="1"/>
          <p:nvPr/>
        </p:nvSpPr>
        <p:spPr>
          <a:xfrm>
            <a:off x="1187624" y="198884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0%</a:t>
            </a:r>
            <a:endParaRPr lang="nl-BE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87624" y="292494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42%</a:t>
            </a:r>
            <a:endParaRPr lang="nl-BE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27784" y="198884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58%</a:t>
            </a:r>
            <a:endParaRPr lang="nl-BE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699792" y="292494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0%</a:t>
            </a:r>
            <a:endParaRPr lang="nl-BE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15616" y="436510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0%</a:t>
            </a:r>
            <a:endParaRPr lang="nl-BE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15616" y="530120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4%</a:t>
            </a:r>
            <a:endParaRPr lang="nl-BE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55776" y="436510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96%</a:t>
            </a:r>
            <a:endParaRPr lang="nl-BE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627784" y="530120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0%</a:t>
            </a:r>
            <a:endParaRPr lang="nl-BE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68144" y="198884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10%</a:t>
            </a:r>
            <a:endParaRPr lang="nl-BE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868144" y="292494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39%</a:t>
            </a:r>
            <a:endParaRPr lang="nl-BE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308304" y="1988840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39%</a:t>
            </a:r>
            <a:endParaRPr lang="nl-BE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308304" y="292494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12%</a:t>
            </a:r>
            <a:endParaRPr lang="nl-BE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868144" y="436510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9%</a:t>
            </a:r>
            <a:endParaRPr lang="nl-BE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868144" y="530120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50%</a:t>
            </a:r>
            <a:endParaRPr lang="nl-BE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308304" y="4365104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29%</a:t>
            </a:r>
            <a:endParaRPr lang="nl-BE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7308304" y="5301208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sz="1400" b="1" dirty="0" smtClean="0"/>
              <a:t>12%</a:t>
            </a:r>
            <a:endParaRPr lang="nl-BE" sz="1400" b="1" dirty="0"/>
          </a:p>
        </p:txBody>
      </p:sp>
      <p:cxnSp>
        <p:nvCxnSpPr>
          <p:cNvPr id="27" name="Straight Connector 26"/>
          <p:cNvCxnSpPr/>
          <p:nvPr/>
        </p:nvCxnSpPr>
        <p:spPr>
          <a:xfrm rot="5400000">
            <a:off x="2475196" y="4977172"/>
            <a:ext cx="136815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7164860" y="4977172"/>
            <a:ext cx="136815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724128" y="364502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b="1" dirty="0" smtClean="0"/>
              <a:t>vaikai</a:t>
            </a:r>
            <a:endParaRPr lang="nl-BE" b="1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5292080" y="6215082"/>
            <a:ext cx="320901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en-US" sz="1000" dirty="0" err="1" smtClean="0">
                <a:hlinkClick r:id="rId2"/>
              </a:rPr>
              <a:t>Hermer</a:t>
            </a:r>
            <a:r>
              <a:rPr lang="en-US" sz="1000" dirty="0" smtClean="0">
                <a:hlinkClick r:id="rId2"/>
              </a:rPr>
              <a:t> &amp; </a:t>
            </a:r>
            <a:r>
              <a:rPr lang="en-US" sz="1000" dirty="0" err="1" smtClean="0">
                <a:hlinkClick r:id="rId2"/>
              </a:rPr>
              <a:t>Spelke</a:t>
            </a:r>
            <a:r>
              <a:rPr lang="en-US" sz="1000" dirty="0" smtClean="0">
                <a:hlinkClick r:id="rId2"/>
              </a:rPr>
              <a:t>, </a:t>
            </a:r>
            <a:r>
              <a:rPr lang="en-US" sz="1000" i="1" dirty="0" smtClean="0">
                <a:hlinkClick r:id="rId2"/>
              </a:rPr>
              <a:t>Nature</a:t>
            </a:r>
            <a:r>
              <a:rPr lang="en-US" sz="1000" dirty="0" smtClean="0">
                <a:hlinkClick r:id="rId2"/>
              </a:rPr>
              <a:t> (1994)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</p:spPr>
        <p:txBody>
          <a:bodyPr>
            <a:normAutofit/>
          </a:bodyPr>
          <a:lstStyle/>
          <a:p>
            <a:pPr algn="r"/>
            <a:r>
              <a:rPr lang="lt-LT" b="1" dirty="0" smtClean="0"/>
              <a:t>kur yra geometrijos modulis?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24128" y="6215082"/>
            <a:ext cx="277696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fr-FR" sz="1000" dirty="0" err="1" smtClean="0">
                <a:hlinkClick r:id="rId2"/>
              </a:rPr>
              <a:t>Dilks</a:t>
            </a:r>
            <a:r>
              <a:rPr lang="fr-FR" sz="1000" dirty="0" smtClean="0">
                <a:hlinkClick r:id="rId2"/>
              </a:rPr>
              <a:t> et al., </a:t>
            </a:r>
            <a:r>
              <a:rPr lang="fr-FR" sz="1000" i="1" dirty="0" smtClean="0">
                <a:hlinkClick r:id="rId2"/>
              </a:rPr>
              <a:t>Journal of Neuroscience </a:t>
            </a:r>
            <a:r>
              <a:rPr lang="fr-FR" sz="1000" dirty="0" smtClean="0">
                <a:hlinkClick r:id="rId2"/>
              </a:rPr>
              <a:t>(2011)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22" name="Picture 2" descr="http://www.jneurosci.org/content/31/31/11305/F5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412776"/>
            <a:ext cx="2333700" cy="4525963"/>
          </a:xfrm>
          <a:prstGeom prst="rect">
            <a:avLst/>
          </a:prstGeom>
          <a:noFill/>
        </p:spPr>
      </p:pic>
      <p:pic>
        <p:nvPicPr>
          <p:cNvPr id="30723" name="Picture 3" descr="W:\qbilius\Documents\Destymas\NMA\2009\NMA\Selectiv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2204864"/>
            <a:ext cx="2628900" cy="3495675"/>
          </a:xfrm>
          <a:prstGeom prst="rect">
            <a:avLst/>
          </a:prstGeom>
          <a:noFill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59832" y="3356992"/>
            <a:ext cx="648072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79712" y="3501008"/>
            <a:ext cx="648072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RSC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67744" y="4653136"/>
            <a:ext cx="648072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PPA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veidai (FFA)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92080" y="6215082"/>
            <a:ext cx="320901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en-US" sz="1000" dirty="0" err="1" smtClean="0">
                <a:hlinkClick r:id="rId2"/>
              </a:rPr>
              <a:t>Kanwisher</a:t>
            </a:r>
            <a:r>
              <a:rPr lang="en-US" sz="1000" dirty="0" smtClean="0">
                <a:hlinkClick r:id="rId2"/>
              </a:rPr>
              <a:t> et al., </a:t>
            </a:r>
            <a:r>
              <a:rPr lang="en-US" sz="1000" i="1" dirty="0" smtClean="0">
                <a:hlinkClick r:id="rId2"/>
              </a:rPr>
              <a:t>Journal of Neuroscience </a:t>
            </a:r>
            <a:r>
              <a:rPr lang="en-US" sz="1000" dirty="0" smtClean="0">
                <a:hlinkClick r:id="rId2"/>
              </a:rPr>
              <a:t>(1997)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47664" y="2348880"/>
            <a:ext cx="5929354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veidams apdoroti yra skirta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atskira smegenų sritis (modulis)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605" name="Picture 5" descr="W:\qbilius\Documents\Destymas\NMA\2009\NMA\kanwisher.jpe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9712" y="2663031"/>
            <a:ext cx="6124575" cy="2400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veidai (kai jų nėra)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56176" y="6215082"/>
            <a:ext cx="2344914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fr-FR" sz="1000" dirty="0" smtClean="0">
                <a:hlinkClick r:id="rId2"/>
              </a:rPr>
              <a:t>Cox et al., </a:t>
            </a:r>
            <a:r>
              <a:rPr lang="fr-FR" sz="1000" i="1" dirty="0" smtClean="0">
                <a:hlinkClick r:id="rId2"/>
              </a:rPr>
              <a:t>Science</a:t>
            </a:r>
            <a:r>
              <a:rPr lang="fr-FR" sz="1000" dirty="0" smtClean="0">
                <a:hlinkClick r:id="rId2"/>
              </a:rPr>
              <a:t> (2004)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55976" y="1268760"/>
            <a:ext cx="4608512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“matome” veidus net kai jų nėra – bet turėtų būti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602" name="Picture 2" descr="Magritte_TheSonOfMan.jpg (426×600)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556792"/>
            <a:ext cx="3213434" cy="4525963"/>
          </a:xfrm>
          <a:prstGeom prst="rect">
            <a:avLst/>
          </a:prstGeom>
          <a:noFill/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95536" y="6165304"/>
            <a:ext cx="356905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en-US" sz="1000" dirty="0" smtClean="0">
                <a:hlinkClick r:id="rId4"/>
              </a:rPr>
              <a:t>René Magritte. </a:t>
            </a:r>
            <a:r>
              <a:rPr lang="en-US" sz="1000" i="1" dirty="0" smtClean="0">
                <a:hlinkClick r:id="rId4"/>
              </a:rPr>
              <a:t>The Son of Man </a:t>
            </a:r>
            <a:r>
              <a:rPr lang="en-US" sz="1000" dirty="0" smtClean="0">
                <a:hlinkClick r:id="rId4"/>
              </a:rPr>
              <a:t>(1964) | Wikipedia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5604" name="Picture 4" descr="http://www.sciencemag.org/content/304/5667/115/F3.large.jpg"/>
          <p:cNvPicPr>
            <a:picLocks noChangeAspect="1" noChangeArrowheads="1"/>
          </p:cNvPicPr>
          <p:nvPr/>
        </p:nvPicPr>
        <p:blipFill>
          <a:blip r:embed="rId5" cstate="print"/>
          <a:srcRect l="45665"/>
          <a:stretch>
            <a:fillRect/>
          </a:stretch>
        </p:blipFill>
        <p:spPr bwMode="auto">
          <a:xfrm>
            <a:off x="3995936" y="1556792"/>
            <a:ext cx="4883696" cy="45291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apie meną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2214554"/>
            <a:ext cx="7920880" cy="28289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I argue that data becomes temporarily interesting by itself to some self-improving, but computationally limited, subjective observer once he learns to predict or compress the data in a better way, thus making it subjectively simpler and more beautiful</a:t>
            </a:r>
            <a:r>
              <a:rPr lang="en-US" sz="2400" dirty="0" smtClean="0"/>
              <a:t>.</a:t>
            </a:r>
            <a:endParaRPr lang="lt-LT" sz="2400" dirty="0" smtClean="0"/>
          </a:p>
          <a:p>
            <a:pPr marL="0" indent="0" algn="r">
              <a:buNone/>
            </a:pPr>
            <a:r>
              <a:rPr lang="lt-LT" sz="1600" dirty="0" smtClean="0"/>
              <a:t>– </a:t>
            </a:r>
            <a:r>
              <a:rPr lang="en-US" sz="1600" dirty="0" err="1" smtClean="0">
                <a:hlinkClick r:id="rId2"/>
              </a:rPr>
              <a:t>Jürgen</a:t>
            </a:r>
            <a:r>
              <a:rPr lang="en-US" sz="1600" dirty="0" smtClean="0">
                <a:hlinkClick r:id="rId2"/>
              </a:rPr>
              <a:t> </a:t>
            </a:r>
            <a:r>
              <a:rPr lang="en-US" sz="1600" dirty="0" err="1" smtClean="0">
                <a:hlinkClick r:id="rId2"/>
              </a:rPr>
              <a:t>Schmidhuber</a:t>
            </a:r>
            <a:endParaRPr lang="en-US" sz="1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9552" y="5301208"/>
            <a:ext cx="792088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menas, kuriamas mašinų? susipažinkite su </a:t>
            </a:r>
            <a:r>
              <a:rPr kumimoji="0" lang="lt-LT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Emily Howell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dirbtinis intelektas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042" y="2214554"/>
            <a:ext cx="4972056" cy="282893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Since age 15 or so</a:t>
            </a:r>
            <a:endParaRPr lang="lt-LT" sz="2400" dirty="0" smtClean="0"/>
          </a:p>
          <a:p>
            <a:pPr>
              <a:buNone/>
            </a:pPr>
            <a:r>
              <a:rPr lang="en-US" sz="2400" dirty="0" smtClean="0"/>
              <a:t>Prof. </a:t>
            </a:r>
            <a:r>
              <a:rPr lang="en-US" sz="2400" dirty="0" err="1" smtClean="0"/>
              <a:t>Jürgen</a:t>
            </a:r>
            <a:r>
              <a:rPr lang="en-US" sz="2400" dirty="0" smtClean="0"/>
              <a:t> </a:t>
            </a:r>
            <a:r>
              <a:rPr lang="en-US" sz="2400" dirty="0" err="1" smtClean="0"/>
              <a:t>Schmidhuber‘s</a:t>
            </a:r>
            <a:endParaRPr lang="lt-LT" sz="2400" dirty="0" smtClean="0"/>
          </a:p>
          <a:p>
            <a:pPr>
              <a:buNone/>
            </a:pPr>
            <a:r>
              <a:rPr lang="en-US" sz="2400" dirty="0" smtClean="0"/>
              <a:t>main scientific ambition has been</a:t>
            </a:r>
            <a:endParaRPr lang="lt-LT" sz="2400" dirty="0" smtClean="0"/>
          </a:p>
          <a:p>
            <a:pPr>
              <a:buNone/>
            </a:pPr>
            <a:r>
              <a:rPr lang="en-US" sz="2400" dirty="0" smtClean="0"/>
              <a:t>to build an optimal scientist,</a:t>
            </a:r>
            <a:endParaRPr lang="lt-LT" sz="2400" dirty="0" smtClean="0"/>
          </a:p>
          <a:p>
            <a:pPr>
              <a:buNone/>
            </a:pPr>
            <a:r>
              <a:rPr lang="en-US" sz="2400" dirty="0" smtClean="0"/>
              <a:t>then retire.</a:t>
            </a:r>
            <a:endParaRPr lang="lt-LT" sz="2400" dirty="0" smtClean="0"/>
          </a:p>
          <a:p>
            <a:pPr algn="r">
              <a:buNone/>
            </a:pPr>
            <a:r>
              <a:rPr lang="lt-LT" sz="1600" dirty="0" smtClean="0"/>
              <a:t>– </a:t>
            </a:r>
            <a:r>
              <a:rPr lang="en-US" sz="1600" dirty="0" err="1" smtClean="0">
                <a:hlinkClick r:id="rId2"/>
              </a:rPr>
              <a:t>Jürgen</a:t>
            </a:r>
            <a:r>
              <a:rPr lang="en-US" sz="1600" dirty="0" smtClean="0">
                <a:hlinkClick r:id="rId2"/>
              </a:rPr>
              <a:t> </a:t>
            </a:r>
            <a:r>
              <a:rPr lang="en-US" sz="1600" dirty="0" err="1" smtClean="0">
                <a:hlinkClick r:id="rId2"/>
              </a:rPr>
              <a:t>Schmidhuber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</Template>
  <TotalTime>0</TotalTime>
  <Words>784</Words>
  <Application>Microsoft Office PowerPoint</Application>
  <PresentationFormat>On-screen Show (4:3)</PresentationFormat>
  <Paragraphs>151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black</vt:lpstr>
      <vt:lpstr>kažkiek apie smegenų tyrimus</vt:lpstr>
      <vt:lpstr>Slide 2</vt:lpstr>
      <vt:lpstr>kodėl neuromokslai?</vt:lpstr>
      <vt:lpstr>geometrijos modulis</vt:lpstr>
      <vt:lpstr>kur yra geometrijos modulis?</vt:lpstr>
      <vt:lpstr>veidai (FFA)</vt:lpstr>
      <vt:lpstr>veidai (kai jų nėra)</vt:lpstr>
      <vt:lpstr>apie meną</vt:lpstr>
      <vt:lpstr>dirbtinis intelektas</vt:lpstr>
      <vt:lpstr>hmax: architektūra</vt:lpstr>
      <vt:lpstr>regos modelis</vt:lpstr>
      <vt:lpstr>geriausias regos modelis</vt:lpstr>
      <vt:lpstr>veidai (prosopagnozija)</vt:lpstr>
      <vt:lpstr>neuropsichologiniai sutrikimai</vt:lpstr>
      <vt:lpstr>akloji dėmė</vt:lpstr>
      <vt:lpstr>akloji dėmė</vt:lpstr>
      <vt:lpstr>moralas</vt:lpstr>
      <vt:lpstr>kai atgaunama rega...</vt:lpstr>
      <vt:lpstr>skausmo reguliavimas</vt:lpstr>
      <vt:lpstr>politinės pažiūros</vt:lpstr>
      <vt:lpstr>laisva valia</vt:lpstr>
      <vt:lpstr>paklusnumas: milgramo experimentas</vt:lpstr>
      <vt:lpstr>paklusnumas: moralas (1)</vt:lpstr>
      <vt:lpstr>paklusnumas: moralas (2)</vt:lpstr>
      <vt:lpstr>spiral aftereffect</vt:lpstr>
    </vt:vector>
  </TitlesOfParts>
  <Company>K.U.Leuven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kažkiek apie smegenų tyrimus</dc:title>
  <dc:creator>Jonas Kubilius</dc:creator>
  <cp:lastModifiedBy>Jonas Kubilius</cp:lastModifiedBy>
  <cp:revision>215</cp:revision>
  <dcterms:created xsi:type="dcterms:W3CDTF">2011-09-13T09:56:02Z</dcterms:created>
  <dcterms:modified xsi:type="dcterms:W3CDTF">2011-09-15T14:48:20Z</dcterms:modified>
</cp:coreProperties>
</file>